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61" r:id="rId4"/>
    <p:sldId id="266" r:id="rId5"/>
    <p:sldId id="267" r:id="rId6"/>
    <p:sldId id="257" r:id="rId7"/>
    <p:sldId id="258" r:id="rId8"/>
    <p:sldId id="259" r:id="rId9"/>
    <p:sldId id="260" r:id="rId10"/>
    <p:sldId id="268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55CE7-ECEF-B521-52B4-05FDC478BC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1C65E5-44ED-81EE-9902-61139A5B9A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8F027B-1CAD-DE05-6572-7B0729AEE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A493858-2296-0C12-FB41-9FCA8C9E5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11FBA1-D93F-E724-41FD-7277736D8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8998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62C190-1C13-1669-1E92-529D16C80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A5897B6-B094-E6AD-AFF5-2FEB89637B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931773-9733-BB74-2EA0-0C8539E10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D99A14-229E-657E-0C83-229C76FF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BE561B1-254C-2292-885C-E894CF35C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9608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29EBE1E-7618-4FF9-5E30-D7A6503D4B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F8631B9-2359-4B19-7741-B443F176D4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ED340A-D356-ADF4-1069-005BA1604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F4532D-07E1-5401-F7C9-9112DA08D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2B272F-4897-DFB0-F66D-B879DDF05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024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FA4914-C973-B83C-B1CC-DA64E68F0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82CB30-6A77-893A-3407-73702C521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BB82D0-DED2-4C35-4EC4-3C69CC8C1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0347CF-73DC-DBDF-8783-9E90275D2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B0DEA8D-212C-7665-9DC2-E3C61A35E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5603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5AACCF-A07C-9E2B-9DCE-3E6D914CF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F3B163D-438C-0F99-21B5-9A0F96482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B9129F-31CA-73D1-F77C-E54E1A454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C43EA1-01AA-AA06-D9A6-1D0B0225C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6D229D-E4B0-B49C-2174-D8289EAC7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4830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833625-F45A-6B97-82F0-C98189271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B62CFE-E7A4-B064-B759-C296DDCF95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515D892-9642-610A-8E05-C5DEF920F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36C2542-CD26-4495-93A0-8C36421E1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75DFBE3-B622-E40A-EBAC-E557460EE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3B03335-307E-E734-279A-8A5DE21A7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950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27E982-CFA7-51B3-E60A-23449C159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96DBE90-B6B2-2751-31C4-FD10F4BE1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869F37A-61B2-0F65-A780-57AD60A0CB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5F8BA84-023E-8B89-4016-B514DF95C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72BA1FA-F84E-8671-07C5-EA75B9DD30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D09C527-E413-0878-79F1-93253B1C6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91FDD90-6703-28F2-FCF3-A54A703D8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3FF3C8D-80AF-7CA3-2075-6C57727CC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5268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50F51B-314D-2D88-BBD0-D33FB6D24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DC4ADE6-B310-3541-4116-1A7FD06EE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E716331-FFAD-1299-CAE0-74E877CA4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9933B24-6A62-47C7-C126-7EAC4F930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1709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E46D1BB-155F-30A5-46C6-4E157D948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19FE9B7-6128-DB35-A959-0D5748895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BDED453-05BF-506E-49DF-A44DCA133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4162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6F20F4-3CAD-F787-54D3-A61B59679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65D4EB-588A-0407-4DDC-FA3E9A10D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7B00EB-B6B5-FE71-2209-96853CACCB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327DD3-EDE9-63D9-3D0F-B5A55364A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2FEBB49-0E13-0B8C-AEE1-C78421AF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2ECF19B-45F0-7AB3-AF9F-B362634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7992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E7D985-94B9-9A3E-A208-9CFB8ACDC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7A47B9E-5E57-2EF2-11C2-B06481D413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904227-0893-3F32-92F6-26AF744DEC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0CA91B0-6BD5-1B2D-8296-709107283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0F1796-147D-7A34-263E-5F48A6347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844709-3659-D44B-AF50-665DCE27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240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709ED95-47F5-E41F-B143-35A77BE70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7665F8D-E07E-695A-AB68-9CBA3C0F2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3246D5-5DB7-11C9-6FAB-624465D8A2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DD60B-CE32-46CE-AD05-9540FDC2144C}" type="datetimeFigureOut">
              <a:rPr lang="pt-BR" smtClean="0"/>
              <a:t>23/11/2022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2A2BC5-01EA-BAF3-11A7-B9D8BE82C3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7AE911-483E-DBB8-E468-154D95F6D4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B3F06-BAAF-4600-869C-6D1B39947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6371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371FA1A-97AD-885E-840E-275320F7AFDE}"/>
              </a:ext>
            </a:extLst>
          </p:cNvPr>
          <p:cNvSpPr txBox="1"/>
          <p:nvPr/>
        </p:nvSpPr>
        <p:spPr>
          <a:xfrm>
            <a:off x="176462" y="0"/>
            <a:ext cx="87269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Tabela. 1 Parametrização individualizada necessária, de acordo com os sinais vitais </a:t>
            </a:r>
            <a:r>
              <a:rPr lang="pt-BR" dirty="0" err="1"/>
              <a:t>pré</a:t>
            </a:r>
            <a:r>
              <a:rPr lang="pt-BR" dirty="0"/>
              <a:t>-indução e comorbidades/condição clínica e parametrização realizada nos grupos controle e intervenção.</a:t>
            </a:r>
          </a:p>
        </p:txBody>
      </p:sp>
      <p:pic>
        <p:nvPicPr>
          <p:cNvPr id="5" name="Imagem 4" descr="Gráfico, Gráfico de barras&#10;&#10;Descrição gerada automaticamente">
            <a:extLst>
              <a:ext uri="{FF2B5EF4-FFF2-40B4-BE49-F238E27FC236}">
                <a16:creationId xmlns:a16="http://schemas.microsoft.com/office/drawing/2014/main" id="{22151803-A6E9-57E0-C7E9-26F87553B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620" y="923330"/>
            <a:ext cx="5775158" cy="4331368"/>
          </a:xfrm>
          <a:prstGeom prst="rect">
            <a:avLst/>
          </a:prstGeom>
        </p:spPr>
      </p:pic>
      <p:pic>
        <p:nvPicPr>
          <p:cNvPr id="7" name="Imagem 6" descr="Gráfico, Gráfico de barras&#10;&#10;Descrição gerada automaticamente">
            <a:extLst>
              <a:ext uri="{FF2B5EF4-FFF2-40B4-BE49-F238E27FC236}">
                <a16:creationId xmlns:a16="http://schemas.microsoft.com/office/drawing/2014/main" id="{AC14EFF1-0B7E-9901-E6A6-1EB896DEE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23331"/>
            <a:ext cx="5775158" cy="4331368"/>
          </a:xfrm>
          <a:prstGeom prst="rect">
            <a:avLst/>
          </a:prstGeom>
        </p:spPr>
      </p:pic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6551D2AC-D4C3-AC86-C062-94F1F1C66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1882680"/>
              </p:ext>
            </p:extLst>
          </p:nvPr>
        </p:nvGraphicFramePr>
        <p:xfrm>
          <a:off x="6096000" y="5568909"/>
          <a:ext cx="4090736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22684">
                  <a:extLst>
                    <a:ext uri="{9D8B030D-6E8A-4147-A177-3AD203B41FA5}">
                      <a16:colId xmlns:a16="http://schemas.microsoft.com/office/drawing/2014/main" val="627637691"/>
                    </a:ext>
                  </a:extLst>
                </a:gridCol>
                <a:gridCol w="1022684">
                  <a:extLst>
                    <a:ext uri="{9D8B030D-6E8A-4147-A177-3AD203B41FA5}">
                      <a16:colId xmlns:a16="http://schemas.microsoft.com/office/drawing/2014/main" val="242043729"/>
                    </a:ext>
                  </a:extLst>
                </a:gridCol>
                <a:gridCol w="1022684">
                  <a:extLst>
                    <a:ext uri="{9D8B030D-6E8A-4147-A177-3AD203B41FA5}">
                      <a16:colId xmlns:a16="http://schemas.microsoft.com/office/drawing/2014/main" val="4121512335"/>
                    </a:ext>
                  </a:extLst>
                </a:gridCol>
                <a:gridCol w="1022684">
                  <a:extLst>
                    <a:ext uri="{9D8B030D-6E8A-4147-A177-3AD203B41FA5}">
                      <a16:colId xmlns:a16="http://schemas.microsoft.com/office/drawing/2014/main" val="2960245191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PAR NECESSÁRIA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Controle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Intervenção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Total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29824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N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83.08% (108)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79.23% (103)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81.15% (211)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9966761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16.92%  (22)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20.77%  (27)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18.85%  (49)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5233282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Total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100.00% (130)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100.00% (130)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effectLst/>
                        </a:rPr>
                        <a:t>100.00% (260)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96445560"/>
                  </a:ext>
                </a:extLst>
              </a:tr>
            </a:tbl>
          </a:graphicData>
        </a:graphic>
      </p:graphicFrame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B97B1437-E38F-5E77-FC16-E24FA7CAEC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761335"/>
              </p:ext>
            </p:extLst>
          </p:nvPr>
        </p:nvGraphicFramePr>
        <p:xfrm>
          <a:off x="449179" y="5568909"/>
          <a:ext cx="3641560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0390">
                  <a:extLst>
                    <a:ext uri="{9D8B030D-6E8A-4147-A177-3AD203B41FA5}">
                      <a16:colId xmlns:a16="http://schemas.microsoft.com/office/drawing/2014/main" val="515512449"/>
                    </a:ext>
                  </a:extLst>
                </a:gridCol>
                <a:gridCol w="910390">
                  <a:extLst>
                    <a:ext uri="{9D8B030D-6E8A-4147-A177-3AD203B41FA5}">
                      <a16:colId xmlns:a16="http://schemas.microsoft.com/office/drawing/2014/main" val="4254354889"/>
                    </a:ext>
                  </a:extLst>
                </a:gridCol>
                <a:gridCol w="910390">
                  <a:extLst>
                    <a:ext uri="{9D8B030D-6E8A-4147-A177-3AD203B41FA5}">
                      <a16:colId xmlns:a16="http://schemas.microsoft.com/office/drawing/2014/main" val="2976015579"/>
                    </a:ext>
                  </a:extLst>
                </a:gridCol>
                <a:gridCol w="910390">
                  <a:extLst>
                    <a:ext uri="{9D8B030D-6E8A-4147-A177-3AD203B41FA5}">
                      <a16:colId xmlns:a16="http://schemas.microsoft.com/office/drawing/2014/main" val="3634829023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PAR REALIZADA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Controle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Intervenção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Total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0791728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N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97.69% (127)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81.54% (106)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89.62% (233)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7602702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2.31%   (3)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18.46%  (24)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10.38%  (27)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157095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Total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100.00% (130)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100.00% (130)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effectLst/>
                        </a:rPr>
                        <a:t>100.00% (260)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81680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9366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9143E50C-E2C7-4D2D-5571-8AC01A178882}"/>
              </a:ext>
            </a:extLst>
          </p:cNvPr>
          <p:cNvGrpSpPr/>
          <p:nvPr/>
        </p:nvGrpSpPr>
        <p:grpSpPr>
          <a:xfrm>
            <a:off x="1392125" y="944888"/>
            <a:ext cx="8519626" cy="3213043"/>
            <a:chOff x="451845" y="729228"/>
            <a:chExt cx="8519626" cy="3213043"/>
          </a:xfrm>
        </p:grpSpPr>
        <p:pic>
          <p:nvPicPr>
            <p:cNvPr id="5" name="Imagem 4" descr="Gráfico, Gráfico de linhas&#10;&#10;Descrição gerada automaticamente">
              <a:extLst>
                <a:ext uri="{FF2B5EF4-FFF2-40B4-BE49-F238E27FC236}">
                  <a16:creationId xmlns:a16="http://schemas.microsoft.com/office/drawing/2014/main" id="{B1D9A2E2-70AF-DFEF-457A-948A15449C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5"/>
            <a:stretch/>
          </p:blipFill>
          <p:spPr>
            <a:xfrm>
              <a:off x="4951561" y="729228"/>
              <a:ext cx="4019910" cy="3213043"/>
            </a:xfrm>
            <a:prstGeom prst="rect">
              <a:avLst/>
            </a:prstGeom>
          </p:spPr>
        </p:pic>
        <p:pic>
          <p:nvPicPr>
            <p:cNvPr id="7" name="Imagem 6" descr="Gráfico, Gráfico de linhas&#10;&#10;Descrição gerada automaticamente">
              <a:extLst>
                <a:ext uri="{FF2B5EF4-FFF2-40B4-BE49-F238E27FC236}">
                  <a16:creationId xmlns:a16="http://schemas.microsoft.com/office/drawing/2014/main" id="{AB99572B-FC51-6B59-31DA-A1E6809AAC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10"/>
            <a:stretch/>
          </p:blipFill>
          <p:spPr>
            <a:xfrm>
              <a:off x="451845" y="729228"/>
              <a:ext cx="4223672" cy="3213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528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Gráfico, Gráfico de barras&#10;&#10;Descrição gerada automaticamente">
            <a:extLst>
              <a:ext uri="{FF2B5EF4-FFF2-40B4-BE49-F238E27FC236}">
                <a16:creationId xmlns:a16="http://schemas.microsoft.com/office/drawing/2014/main" id="{2D6F0DEF-D746-DD34-6ABC-3E15CFC55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99" y="1138918"/>
            <a:ext cx="7199391" cy="539954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B3740805-56C9-3135-8FFE-88D6C4626FB1}"/>
              </a:ext>
            </a:extLst>
          </p:cNvPr>
          <p:cNvSpPr txBox="1"/>
          <p:nvPr/>
        </p:nvSpPr>
        <p:spPr>
          <a:xfrm>
            <a:off x="721894" y="47491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Parametrização necessária por classificação ASA.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4514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áfico de dispersão&#10;&#10;Descrição gerada automaticamente com confiança média">
            <a:extLst>
              <a:ext uri="{FF2B5EF4-FFF2-40B4-BE49-F238E27FC236}">
                <a16:creationId xmlns:a16="http://schemas.microsoft.com/office/drawing/2014/main" id="{E4BD8493-FEAD-07A1-2E5C-7F663A5CFB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836" y="1343882"/>
            <a:ext cx="5985164" cy="448887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Imagem 4" descr="Gráfico&#10;&#10;Descrição gerada automaticamente">
            <a:extLst>
              <a:ext uri="{FF2B5EF4-FFF2-40B4-BE49-F238E27FC236}">
                <a16:creationId xmlns:a16="http://schemas.microsoft.com/office/drawing/2014/main" id="{11ED6E28-19F8-1CDB-19EA-A2802D0282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43881"/>
            <a:ext cx="5985164" cy="44888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9188385-6F73-B118-1D77-09E3D602F3F0}"/>
              </a:ext>
            </a:extLst>
          </p:cNvPr>
          <p:cNvSpPr txBox="1"/>
          <p:nvPr/>
        </p:nvSpPr>
        <p:spPr>
          <a:xfrm>
            <a:off x="1019311" y="648584"/>
            <a:ext cx="10153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Fig. 10. Distribuição por parâmetro dos alarmes inconsistentes e consistentes/turno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157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áfico&#10;&#10;Descrição gerada automaticamente">
            <a:extLst>
              <a:ext uri="{FF2B5EF4-FFF2-40B4-BE49-F238E27FC236}">
                <a16:creationId xmlns:a16="http://schemas.microsoft.com/office/drawing/2014/main" id="{80682DD1-5894-4881-8564-3D84AA4F3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362" y="2012124"/>
            <a:ext cx="6096000" cy="4571999"/>
          </a:xfrm>
          <a:prstGeom prst="rect">
            <a:avLst/>
          </a:prstGeom>
        </p:spPr>
      </p:pic>
      <p:pic>
        <p:nvPicPr>
          <p:cNvPr id="5" name="Imagem 4" descr="Gráfico, Gráfico de caixa estreita&#10;&#10;Descrição gerada automaticamente">
            <a:extLst>
              <a:ext uri="{FF2B5EF4-FFF2-40B4-BE49-F238E27FC236}">
                <a16:creationId xmlns:a16="http://schemas.microsoft.com/office/drawing/2014/main" id="{18031276-2202-C902-BCB4-EFCED97920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2125"/>
            <a:ext cx="6095999" cy="457199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294B144-3F92-78C5-0AA2-B12647C24E17}"/>
              </a:ext>
            </a:extLst>
          </p:cNvPr>
          <p:cNvSpPr txBox="1"/>
          <p:nvPr/>
        </p:nvSpPr>
        <p:spPr>
          <a:xfrm>
            <a:off x="3047999" y="27387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Fig. 12. Comparação entre  controle e intervenção quanto à conduta diante de alarmes consistentes </a:t>
            </a:r>
          </a:p>
        </p:txBody>
      </p:sp>
    </p:spTree>
    <p:extLst>
      <p:ext uri="{BB962C8B-B14F-4D97-AF65-F5344CB8AC3E}">
        <p14:creationId xmlns:p14="http://schemas.microsoft.com/office/powerpoint/2010/main" val="246187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Gráfico&#10;&#10;Descrição gerada automaticamente">
            <a:extLst>
              <a:ext uri="{FF2B5EF4-FFF2-40B4-BE49-F238E27FC236}">
                <a16:creationId xmlns:a16="http://schemas.microsoft.com/office/drawing/2014/main" id="{F5E8EF29-C28C-ABCC-619C-B53978395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72" y="401424"/>
            <a:ext cx="8422646" cy="631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9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áfico, Gráfico de cascata&#10;&#10;Descrição gerada automaticamente">
            <a:extLst>
              <a:ext uri="{FF2B5EF4-FFF2-40B4-BE49-F238E27FC236}">
                <a16:creationId xmlns:a16="http://schemas.microsoft.com/office/drawing/2014/main" id="{2F683E8D-C2FE-7D5C-537F-0A2FBBC87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12" y="959341"/>
            <a:ext cx="4423995" cy="5898659"/>
          </a:xfrm>
          <a:prstGeom prst="rect">
            <a:avLst/>
          </a:prstGeom>
        </p:spPr>
      </p:pic>
      <p:pic>
        <p:nvPicPr>
          <p:cNvPr id="5" name="Imagem 4" descr="Gráfico, Gráfico de barras&#10;&#10;Descrição gerada automaticamente">
            <a:extLst>
              <a:ext uri="{FF2B5EF4-FFF2-40B4-BE49-F238E27FC236}">
                <a16:creationId xmlns:a16="http://schemas.microsoft.com/office/drawing/2014/main" id="{B2BBB865-7DD9-9916-BE1E-D5DF96092F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980" y="1758463"/>
            <a:ext cx="6096000" cy="4572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CAD4CC3-AC87-D202-92D5-CFA430EA5919}"/>
              </a:ext>
            </a:extLst>
          </p:cNvPr>
          <p:cNvSpPr txBox="1"/>
          <p:nvPr/>
        </p:nvSpPr>
        <p:spPr>
          <a:xfrm>
            <a:off x="3062377" y="204371"/>
            <a:ext cx="62741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houve diferença entre as proporções de casos de falso negativo ?</a:t>
            </a:r>
          </a:p>
        </p:txBody>
      </p:sp>
    </p:spTree>
    <p:extLst>
      <p:ext uri="{BB962C8B-B14F-4D97-AF65-F5344CB8AC3E}">
        <p14:creationId xmlns:p14="http://schemas.microsoft.com/office/powerpoint/2010/main" val="1693744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áfico, Gráfico de barras&#10;&#10;Descrição gerada automaticamente">
            <a:extLst>
              <a:ext uri="{FF2B5EF4-FFF2-40B4-BE49-F238E27FC236}">
                <a16:creationId xmlns:a16="http://schemas.microsoft.com/office/drawing/2014/main" id="{C9B5230A-A0D5-997D-6070-EE3A87F26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7" y="1523997"/>
            <a:ext cx="5858344" cy="4393758"/>
          </a:xfrm>
          <a:prstGeom prst="rect">
            <a:avLst/>
          </a:prstGeom>
        </p:spPr>
      </p:pic>
      <p:pic>
        <p:nvPicPr>
          <p:cNvPr id="5" name="Imagem 4" descr="Gráfico&#10;&#10;Descrição gerada automaticamente">
            <a:extLst>
              <a:ext uri="{FF2B5EF4-FFF2-40B4-BE49-F238E27FC236}">
                <a16:creationId xmlns:a16="http://schemas.microsoft.com/office/drawing/2014/main" id="{BFF090CB-973E-39AD-96B0-7D89AB168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3999"/>
            <a:ext cx="5858342" cy="4393756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09A8266-2B8C-15A6-F056-81DF67E71888}"/>
              </a:ext>
            </a:extLst>
          </p:cNvPr>
          <p:cNvSpPr txBox="1"/>
          <p:nvPr/>
        </p:nvSpPr>
        <p:spPr>
          <a:xfrm>
            <a:off x="2929171" y="29391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houve diferença entre proporções de casos de falso positivo ?</a:t>
            </a:r>
          </a:p>
        </p:txBody>
      </p:sp>
    </p:spTree>
    <p:extLst>
      <p:ext uri="{BB962C8B-B14F-4D97-AF65-F5344CB8AC3E}">
        <p14:creationId xmlns:p14="http://schemas.microsoft.com/office/powerpoint/2010/main" val="653160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2DF277EA-05A2-3B8D-8CFD-C23856DCD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6033"/>
            <a:ext cx="6096000" cy="4572000"/>
          </a:xfrm>
          <a:prstGeom prst="rect">
            <a:avLst/>
          </a:prstGeom>
        </p:spPr>
      </p:pic>
      <p:pic>
        <p:nvPicPr>
          <p:cNvPr id="5" name="Imagem 4" descr="Gráfico, Gráfico de barras&#10;&#10;Descrição gerada automaticamente">
            <a:extLst>
              <a:ext uri="{FF2B5EF4-FFF2-40B4-BE49-F238E27FC236}">
                <a16:creationId xmlns:a16="http://schemas.microsoft.com/office/drawing/2014/main" id="{4963CF2C-8A24-FDE8-3926-E68517546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03683"/>
            <a:ext cx="5925800" cy="444435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436B8E8-87C7-32C0-2330-AB5BA7321F4F}"/>
              </a:ext>
            </a:extLst>
          </p:cNvPr>
          <p:cNvSpPr txBox="1"/>
          <p:nvPr/>
        </p:nvSpPr>
        <p:spPr>
          <a:xfrm>
            <a:off x="3048000" y="1201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houve diferença entre as proporções de verdadeiro positivo ?</a:t>
            </a:r>
          </a:p>
        </p:txBody>
      </p:sp>
    </p:spTree>
    <p:extLst>
      <p:ext uri="{BB962C8B-B14F-4D97-AF65-F5344CB8AC3E}">
        <p14:creationId xmlns:p14="http://schemas.microsoft.com/office/powerpoint/2010/main" val="3243448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Interface gráfica do usuário, Tabela, Excel&#10;&#10;Descrição gerada automaticamente">
            <a:extLst>
              <a:ext uri="{FF2B5EF4-FFF2-40B4-BE49-F238E27FC236}">
                <a16:creationId xmlns:a16="http://schemas.microsoft.com/office/drawing/2014/main" id="{F3967682-A1E4-27EA-211C-119179A8A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1971"/>
            <a:ext cx="5978106" cy="4483580"/>
          </a:xfrm>
          <a:prstGeom prst="rect">
            <a:avLst/>
          </a:prstGeom>
        </p:spPr>
      </p:pic>
      <p:pic>
        <p:nvPicPr>
          <p:cNvPr id="7" name="Imagem 6" descr="Gráfico, Gráfico de barras, Gráfico de caixa estreita&#10;&#10;Descrição gerada automaticamente">
            <a:extLst>
              <a:ext uri="{FF2B5EF4-FFF2-40B4-BE49-F238E27FC236}">
                <a16:creationId xmlns:a16="http://schemas.microsoft.com/office/drawing/2014/main" id="{1AEF4382-AEDB-E752-C160-C181F2CF69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106" y="1541971"/>
            <a:ext cx="6213894" cy="4660421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899A172-AFF0-D278-81E4-457FC7D21AC7}"/>
              </a:ext>
            </a:extLst>
          </p:cNvPr>
          <p:cNvSpPr txBox="1"/>
          <p:nvPr/>
        </p:nvSpPr>
        <p:spPr>
          <a:xfrm>
            <a:off x="144762" y="47306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houve diferença entre as proporções de erros ?</a:t>
            </a:r>
          </a:p>
        </p:txBody>
      </p:sp>
    </p:spTree>
    <p:extLst>
      <p:ext uri="{BB962C8B-B14F-4D97-AF65-F5344CB8AC3E}">
        <p14:creationId xmlns:p14="http://schemas.microsoft.com/office/powerpoint/2010/main" val="3161159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209</Words>
  <Application>Microsoft Office PowerPoint</Application>
  <PresentationFormat>Widescreen</PresentationFormat>
  <Paragraphs>40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SILVA DOS ANJOS</dc:creator>
  <cp:lastModifiedBy>Leopoldo Muniz Da Silva</cp:lastModifiedBy>
  <cp:revision>4</cp:revision>
  <dcterms:created xsi:type="dcterms:W3CDTF">2022-11-22T14:31:02Z</dcterms:created>
  <dcterms:modified xsi:type="dcterms:W3CDTF">2022-11-23T20:00:44Z</dcterms:modified>
</cp:coreProperties>
</file>

<file path=docProps/thumbnail.jpeg>
</file>